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9" d="100"/>
          <a:sy n="79" d="100"/>
        </p:scale>
        <p:origin x="-1260"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6"/>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26.08.2022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26.08.2022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9"/>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26.08.2022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26.08.2022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26.08.2022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26.08.2022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26.08.2022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26.08.2022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26.08.2022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26.08.2022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1"/>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26.08.2022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26.08.2022</a:t>
            </a:fld>
            <a:endParaRPr lang="ru-RU"/>
          </a:p>
        </p:txBody>
      </p:sp>
      <p:sp>
        <p:nvSpPr>
          <p:cNvPr id="5" name="Нижний колонтитул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5.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duotone>
              <a:prstClr val="black"/>
              <a:schemeClr val="accent3">
                <a:tint val="45000"/>
                <a:satMod val="400000"/>
              </a:schemeClr>
            </a:duotone>
          </a:blip>
          <a:tile tx="0" ty="0" sx="100000" sy="100000" flip="none" algn="tl"/>
        </a:blipFill>
        <a:effectLst/>
      </p:bgPr>
    </p:bg>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67544" y="274638"/>
            <a:ext cx="8488746" cy="562074"/>
          </a:xfrm>
        </p:spPr>
        <p:txBody>
          <a:bodyPr>
            <a:normAutofit fontScale="90000"/>
          </a:bodyPr>
          <a:lstStyle/>
          <a:p>
            <a:pPr algn="l"/>
            <a:r>
              <a:rPr lang="ru-RU" b="1" i="1" dirty="0" smtClean="0">
                <a:solidFill>
                  <a:srgbClr val="FF0000"/>
                </a:solidFill>
                <a:effectLst>
                  <a:outerShdw blurRad="38100" dist="38100" dir="2700000" algn="tl">
                    <a:srgbClr val="000000">
                      <a:alpha val="43137"/>
                    </a:srgbClr>
                  </a:outerShdw>
                </a:effectLst>
              </a:rPr>
              <a:t>Защитим лес от пожаров</a:t>
            </a:r>
            <a:endParaRPr lang="ru-RU" b="1" i="1" dirty="0">
              <a:solidFill>
                <a:srgbClr val="FF0000"/>
              </a:solidFill>
              <a:effectLst>
                <a:outerShdw blurRad="38100" dist="38100" dir="2700000" algn="tl">
                  <a:srgbClr val="000000">
                    <a:alpha val="43137"/>
                  </a:srgbClr>
                </a:outerShdw>
              </a:effectLst>
            </a:endParaRPr>
          </a:p>
        </p:txBody>
      </p:sp>
      <p:sp>
        <p:nvSpPr>
          <p:cNvPr id="5" name="Текст 4"/>
          <p:cNvSpPr>
            <a:spLocks noGrp="1"/>
          </p:cNvSpPr>
          <p:nvPr>
            <p:ph type="body" idx="1"/>
          </p:nvPr>
        </p:nvSpPr>
        <p:spPr>
          <a:xfrm>
            <a:off x="251522" y="980728"/>
            <a:ext cx="3960439" cy="504056"/>
          </a:xfrm>
          <a:ln>
            <a:solidFill>
              <a:srgbClr val="FF0000"/>
            </a:solidFill>
          </a:ln>
        </p:spPr>
        <p:txBody>
          <a:bodyPr>
            <a:noAutofit/>
          </a:bodyPr>
          <a:lstStyle/>
          <a:p>
            <a:pPr algn="ctr"/>
            <a:r>
              <a:rPr lang="ru-RU" sz="2800" i="1" dirty="0" smtClean="0">
                <a:solidFill>
                  <a:srgbClr val="0000FF"/>
                </a:solidFill>
                <a:effectLst>
                  <a:outerShdw blurRad="38100" dist="38100" dir="2700000" algn="tl">
                    <a:srgbClr val="000000">
                      <a:alpha val="43137"/>
                    </a:srgbClr>
                  </a:outerShdw>
                </a:effectLst>
              </a:rPr>
              <a:t>Береги лес</a:t>
            </a:r>
            <a:endParaRPr lang="ru-RU" sz="2800" i="1" dirty="0">
              <a:solidFill>
                <a:srgbClr val="0000FF"/>
              </a:solidFill>
              <a:effectLst>
                <a:outerShdw blurRad="38100" dist="38100" dir="2700000" algn="tl">
                  <a:srgbClr val="000000">
                    <a:alpha val="43137"/>
                  </a:srgbClr>
                </a:outerShdw>
              </a:effectLst>
            </a:endParaRPr>
          </a:p>
        </p:txBody>
      </p:sp>
      <p:sp>
        <p:nvSpPr>
          <p:cNvPr id="6" name="Объект 5"/>
          <p:cNvSpPr>
            <a:spLocks noGrp="1"/>
          </p:cNvSpPr>
          <p:nvPr>
            <p:ph sz="half" idx="2"/>
          </p:nvPr>
        </p:nvSpPr>
        <p:spPr>
          <a:xfrm>
            <a:off x="240321" y="1556793"/>
            <a:ext cx="3971641" cy="5040560"/>
          </a:xfrm>
          <a:ln>
            <a:solidFill>
              <a:srgbClr val="FF0000"/>
            </a:solidFill>
          </a:ln>
        </p:spPr>
        <p:txBody>
          <a:bodyPr/>
          <a:lstStyle/>
          <a:p>
            <a:pPr>
              <a:buFont typeface="Wingdings" panose="05000000000000000000" pitchFamily="2" charset="2"/>
              <a:buChar char="v"/>
            </a:pPr>
            <a:r>
              <a:rPr lang="ru-RU" sz="2000" b="1" i="1" dirty="0" smtClean="0">
                <a:effectLst>
                  <a:outerShdw blurRad="38100" dist="38100" dir="2700000" algn="tl">
                    <a:srgbClr val="000000">
                      <a:alpha val="43137"/>
                    </a:srgbClr>
                  </a:outerShdw>
                </a:effectLst>
              </a:rPr>
              <a:t>Не разводи </a:t>
            </a:r>
            <a:r>
              <a:rPr lang="ru-RU" sz="2000" b="1" i="1" dirty="0">
                <a:effectLst>
                  <a:outerShdw blurRad="38100" dist="38100" dir="2700000" algn="tl">
                    <a:srgbClr val="000000">
                      <a:alpha val="43137"/>
                    </a:srgbClr>
                  </a:outerShdw>
                </a:effectLst>
              </a:rPr>
              <a:t>костер в лесу</a:t>
            </a:r>
          </a:p>
          <a:p>
            <a:pPr>
              <a:buFont typeface="Wingdings" panose="05000000000000000000" pitchFamily="2" charset="2"/>
              <a:buChar char="v"/>
            </a:pPr>
            <a:r>
              <a:rPr lang="ru-RU" sz="2000" b="1" i="1" dirty="0" smtClean="0">
                <a:effectLst>
                  <a:outerShdw blurRad="38100" dist="38100" dir="2700000" algn="tl">
                    <a:srgbClr val="000000">
                      <a:alpha val="43137"/>
                    </a:srgbClr>
                  </a:outerShdw>
                </a:effectLst>
              </a:rPr>
              <a:t>Не сжигай мусор  </a:t>
            </a:r>
            <a:r>
              <a:rPr lang="ru-RU" sz="2000" b="1" i="1" dirty="0">
                <a:effectLst>
                  <a:outerShdw blurRad="38100" dist="38100" dir="2700000" algn="tl">
                    <a:srgbClr val="000000">
                      <a:alpha val="43137"/>
                    </a:srgbClr>
                  </a:outerShdw>
                </a:effectLst>
              </a:rPr>
              <a:t>в местах пикников</a:t>
            </a:r>
          </a:p>
          <a:p>
            <a:pPr>
              <a:buFont typeface="Wingdings" panose="05000000000000000000" pitchFamily="2" charset="2"/>
              <a:buChar char="v"/>
            </a:pPr>
            <a:r>
              <a:rPr lang="ru-RU" sz="2000" b="1" i="1" dirty="0" smtClean="0">
                <a:effectLst>
                  <a:outerShdw blurRad="38100" dist="38100" dir="2700000" algn="tl">
                    <a:srgbClr val="000000">
                      <a:alpha val="43137"/>
                    </a:srgbClr>
                  </a:outerShdw>
                </a:effectLst>
              </a:rPr>
              <a:t>Не поджигай  сухую траву, лесную подстилку</a:t>
            </a:r>
            <a:endParaRPr lang="ru-RU" sz="2000" b="1" i="1" dirty="0">
              <a:effectLst>
                <a:outerShdw blurRad="38100" dist="38100" dir="2700000" algn="tl">
                  <a:srgbClr val="000000">
                    <a:alpha val="43137"/>
                  </a:srgbClr>
                </a:outerShdw>
              </a:effectLst>
            </a:endParaRPr>
          </a:p>
          <a:p>
            <a:pPr>
              <a:buFont typeface="Wingdings" panose="05000000000000000000" pitchFamily="2" charset="2"/>
              <a:buChar char="v"/>
            </a:pPr>
            <a:r>
              <a:rPr lang="ru-RU" sz="2000" b="1" i="1" dirty="0" smtClean="0">
                <a:effectLst>
                  <a:outerShdw blurRad="38100" dist="38100" dir="2700000" algn="tl">
                    <a:srgbClr val="000000">
                      <a:alpha val="43137"/>
                    </a:srgbClr>
                  </a:outerShdw>
                </a:effectLst>
              </a:rPr>
              <a:t>Не бросай горящий </a:t>
            </a:r>
            <a:r>
              <a:rPr lang="ru-RU" sz="2000" b="1" i="1" dirty="0">
                <a:effectLst>
                  <a:outerShdw blurRad="38100" dist="38100" dir="2700000" algn="tl">
                    <a:srgbClr val="000000">
                      <a:alpha val="43137"/>
                    </a:srgbClr>
                  </a:outerShdw>
                </a:effectLst>
              </a:rPr>
              <a:t>окурок или </a:t>
            </a:r>
            <a:r>
              <a:rPr lang="ru-RU" sz="2000" b="1" i="1" dirty="0" smtClean="0">
                <a:effectLst>
                  <a:outerShdw blurRad="38100" dist="38100" dir="2700000" algn="tl">
                    <a:srgbClr val="000000">
                      <a:alpha val="43137"/>
                    </a:srgbClr>
                  </a:outerShdw>
                </a:effectLst>
              </a:rPr>
              <a:t>спичку</a:t>
            </a:r>
            <a:endParaRPr lang="ru-RU" sz="2000" b="1" i="1" dirty="0">
              <a:effectLst>
                <a:outerShdw blurRad="38100" dist="38100" dir="2700000" algn="tl">
                  <a:srgbClr val="000000">
                    <a:alpha val="43137"/>
                  </a:srgbClr>
                </a:outerShdw>
              </a:effectLst>
            </a:endParaRPr>
          </a:p>
          <a:p>
            <a:pPr>
              <a:buFont typeface="Wingdings" panose="05000000000000000000" pitchFamily="2" charset="2"/>
              <a:buChar char="v"/>
            </a:pPr>
            <a:r>
              <a:rPr lang="ru-RU" sz="2000" b="1" i="1" dirty="0" smtClean="0">
                <a:effectLst>
                  <a:outerShdw blurRad="38100" dist="38100" dir="2700000" algn="tl">
                    <a:srgbClr val="000000">
                      <a:alpha val="43137"/>
                    </a:srgbClr>
                  </a:outerShdw>
                </a:effectLst>
              </a:rPr>
              <a:t>Не оставляй в лесу стеклянные бутылки и т.п</a:t>
            </a:r>
            <a:r>
              <a:rPr lang="ru-RU" sz="2000" i="1" dirty="0" smtClean="0"/>
              <a:t>.  </a:t>
            </a:r>
            <a:endParaRPr lang="ru-RU" sz="2000" i="1" dirty="0"/>
          </a:p>
          <a:p>
            <a:endParaRPr lang="ru-RU" dirty="0"/>
          </a:p>
        </p:txBody>
      </p:sp>
      <p:sp>
        <p:nvSpPr>
          <p:cNvPr id="7" name="Текст 6"/>
          <p:cNvSpPr>
            <a:spLocks noGrp="1"/>
          </p:cNvSpPr>
          <p:nvPr>
            <p:ph type="body" sz="quarter" idx="3"/>
          </p:nvPr>
        </p:nvSpPr>
        <p:spPr>
          <a:xfrm>
            <a:off x="4427984" y="980728"/>
            <a:ext cx="2520281" cy="360040"/>
          </a:xfrm>
        </p:spPr>
        <p:txBody>
          <a:bodyPr>
            <a:noAutofit/>
          </a:bodyPr>
          <a:lstStyle/>
          <a:p>
            <a:r>
              <a:rPr lang="ru-RU" sz="2000" dirty="0" smtClean="0">
                <a:effectLst>
                  <a:outerShdw blurRad="38100" dist="38100" dir="2700000" algn="tl">
                    <a:srgbClr val="000000">
                      <a:alpha val="43137"/>
                    </a:srgbClr>
                  </a:outerShdw>
                </a:effectLst>
              </a:rPr>
              <a:t>ОТВЕТСТВЕННОСТЬ </a:t>
            </a:r>
            <a:endParaRPr lang="ru-RU" sz="2000" dirty="0">
              <a:effectLst>
                <a:outerShdw blurRad="38100" dist="38100" dir="2700000" algn="tl">
                  <a:srgbClr val="000000">
                    <a:alpha val="43137"/>
                  </a:srgbClr>
                </a:outerShdw>
              </a:effectLst>
            </a:endParaRPr>
          </a:p>
        </p:txBody>
      </p:sp>
      <p:sp>
        <p:nvSpPr>
          <p:cNvPr id="8" name="Объект 7"/>
          <p:cNvSpPr>
            <a:spLocks noGrp="1"/>
          </p:cNvSpPr>
          <p:nvPr>
            <p:ph sz="quarter" idx="4"/>
          </p:nvPr>
        </p:nvSpPr>
        <p:spPr>
          <a:xfrm>
            <a:off x="4283968" y="1340769"/>
            <a:ext cx="4752528" cy="5256584"/>
          </a:xfrm>
        </p:spPr>
        <p:txBody>
          <a:bodyPr>
            <a:normAutofit fontScale="77500" lnSpcReduction="20000"/>
          </a:bodyPr>
          <a:lstStyle/>
          <a:p>
            <a:pPr marL="0" indent="0">
              <a:buNone/>
            </a:pPr>
            <a:r>
              <a:rPr lang="ru-RU" sz="2100" b="1" i="1" dirty="0"/>
              <a:t>КоАП </a:t>
            </a:r>
            <a:r>
              <a:rPr lang="ru-RU" sz="2100" b="1" i="1" dirty="0" smtClean="0"/>
              <a:t>РФ:</a:t>
            </a:r>
            <a:endParaRPr lang="ru-RU" sz="2100" b="1" i="1" dirty="0"/>
          </a:p>
          <a:p>
            <a:pPr marL="0" indent="0">
              <a:buNone/>
            </a:pPr>
            <a:r>
              <a:rPr lang="ru-RU" sz="1800" b="1" i="1" dirty="0" smtClean="0">
                <a:effectLst>
                  <a:outerShdw blurRad="38100" dist="38100" dir="2700000" algn="tl">
                    <a:srgbClr val="000000">
                      <a:alpha val="43137"/>
                    </a:srgbClr>
                  </a:outerShdw>
                </a:effectLst>
              </a:rPr>
              <a:t>за</a:t>
            </a:r>
            <a:r>
              <a:rPr lang="ru-RU" sz="1800" dirty="0" smtClean="0"/>
              <a:t> </a:t>
            </a:r>
            <a:r>
              <a:rPr lang="ru-RU" sz="1800" b="1" dirty="0">
                <a:effectLst>
                  <a:outerShdw blurRad="38100" dist="38100" dir="2700000" algn="tl">
                    <a:srgbClr val="000000">
                      <a:alpha val="43137"/>
                    </a:srgbClr>
                  </a:outerShdw>
                </a:effectLst>
              </a:rPr>
              <a:t>нарушение </a:t>
            </a:r>
            <a:r>
              <a:rPr lang="ru-RU" sz="1800" b="1" dirty="0" smtClean="0">
                <a:effectLst>
                  <a:outerShdw blurRad="38100" dist="38100" dir="2700000" algn="tl">
                    <a:srgbClr val="000000">
                      <a:alpha val="43137"/>
                    </a:srgbClr>
                  </a:outerShdw>
                </a:effectLst>
              </a:rPr>
              <a:t>Правил </a:t>
            </a:r>
            <a:r>
              <a:rPr lang="ru-RU" sz="1800" b="1" dirty="0">
                <a:effectLst>
                  <a:outerShdw blurRad="38100" dist="38100" dir="2700000" algn="tl">
                    <a:srgbClr val="000000">
                      <a:alpha val="43137"/>
                    </a:srgbClr>
                  </a:outerShdw>
                </a:effectLst>
              </a:rPr>
              <a:t>пожарной безопасности в </a:t>
            </a:r>
            <a:r>
              <a:rPr lang="ru-RU" sz="1800" b="1" dirty="0" smtClean="0">
                <a:effectLst>
                  <a:outerShdw blurRad="38100" dist="38100" dir="2700000" algn="tl">
                    <a:srgbClr val="000000">
                      <a:alpha val="43137"/>
                    </a:srgbClr>
                  </a:outerShdw>
                </a:effectLst>
              </a:rPr>
              <a:t>лесах </a:t>
            </a:r>
            <a:r>
              <a:rPr lang="ru-RU" sz="1800" dirty="0" smtClean="0"/>
              <a:t>ч.1 ст.8.32 – наложение </a:t>
            </a:r>
            <a:r>
              <a:rPr lang="ru-RU" sz="1800" dirty="0" smtClean="0">
                <a:effectLst>
                  <a:outerShdw blurRad="38100" dist="38100" dir="2700000" algn="tl">
                    <a:srgbClr val="000000">
                      <a:alpha val="43137"/>
                    </a:srgbClr>
                  </a:outerShdw>
                </a:effectLst>
              </a:rPr>
              <a:t>административного штрафа</a:t>
            </a:r>
            <a:r>
              <a:rPr lang="ru-RU" sz="1800" dirty="0" smtClean="0"/>
              <a:t> на граждан-15-30 </a:t>
            </a:r>
            <a:r>
              <a:rPr lang="ru-RU" sz="1800" dirty="0" err="1" smtClean="0"/>
              <a:t>тыс.руб</a:t>
            </a:r>
            <a:r>
              <a:rPr lang="ru-RU" sz="1800" dirty="0" smtClean="0"/>
              <a:t>., на должностных лиц-30-50 </a:t>
            </a:r>
            <a:r>
              <a:rPr lang="ru-RU" sz="1800" dirty="0" err="1" smtClean="0"/>
              <a:t>тыс.руб</a:t>
            </a:r>
            <a:r>
              <a:rPr lang="ru-RU" sz="1800" dirty="0" smtClean="0"/>
              <a:t>., на </a:t>
            </a:r>
            <a:r>
              <a:rPr lang="ru-RU" sz="1800" dirty="0" err="1" smtClean="0"/>
              <a:t>юрлиц</a:t>
            </a:r>
            <a:r>
              <a:rPr lang="ru-RU" sz="1800" dirty="0" smtClean="0"/>
              <a:t> -100-400 </a:t>
            </a:r>
            <a:r>
              <a:rPr lang="ru-RU" sz="1800" dirty="0" err="1" smtClean="0"/>
              <a:t>тыс.руб</a:t>
            </a:r>
            <a:r>
              <a:rPr lang="ru-RU" sz="1800" dirty="0" smtClean="0"/>
              <a:t>.</a:t>
            </a:r>
          </a:p>
          <a:p>
            <a:pPr marL="0" indent="0">
              <a:buNone/>
            </a:pPr>
            <a:r>
              <a:rPr lang="ru-RU" sz="1800" b="1" i="1" dirty="0">
                <a:effectLst>
                  <a:outerShdw blurRad="38100" dist="38100" dir="2700000" algn="tl">
                    <a:srgbClr val="000000">
                      <a:alpha val="43137"/>
                    </a:srgbClr>
                  </a:outerShdw>
                </a:effectLst>
              </a:rPr>
              <a:t>з</a:t>
            </a:r>
            <a:r>
              <a:rPr lang="ru-RU" sz="1800" b="1" i="1" dirty="0" smtClean="0">
                <a:effectLst>
                  <a:outerShdw blurRad="38100" dist="38100" dir="2700000" algn="tl">
                    <a:srgbClr val="000000">
                      <a:alpha val="43137"/>
                    </a:srgbClr>
                  </a:outerShdw>
                </a:effectLst>
              </a:rPr>
              <a:t>а</a:t>
            </a:r>
            <a:r>
              <a:rPr lang="ru-RU" sz="1800" dirty="0" smtClean="0"/>
              <a:t> </a:t>
            </a:r>
            <a:r>
              <a:rPr lang="ru-RU" sz="1800" b="1" dirty="0" smtClean="0"/>
              <a:t>выжигание хвороста, лесной подстилки, </a:t>
            </a:r>
            <a:r>
              <a:rPr lang="ru-RU" sz="1800" b="1" dirty="0"/>
              <a:t>сухой </a:t>
            </a:r>
            <a:r>
              <a:rPr lang="ru-RU" sz="1800" b="1" dirty="0" smtClean="0"/>
              <a:t>травы - </a:t>
            </a:r>
            <a:r>
              <a:rPr lang="ru-RU" sz="1800" dirty="0" smtClean="0"/>
              <a:t>ч.2 </a:t>
            </a:r>
            <a:r>
              <a:rPr lang="ru-RU" sz="1800" dirty="0"/>
              <a:t>ст.8.32 – наложение </a:t>
            </a:r>
            <a:r>
              <a:rPr lang="ru-RU" sz="1800" dirty="0">
                <a:effectLst>
                  <a:outerShdw blurRad="38100" dist="38100" dir="2700000" algn="tl">
                    <a:srgbClr val="000000">
                      <a:alpha val="43137"/>
                    </a:srgbClr>
                  </a:outerShdw>
                </a:effectLst>
              </a:rPr>
              <a:t>административного </a:t>
            </a:r>
            <a:r>
              <a:rPr lang="ru-RU" sz="1800" dirty="0" smtClean="0">
                <a:effectLst>
                  <a:outerShdw blurRad="38100" dist="38100" dir="2700000" algn="tl">
                    <a:srgbClr val="000000">
                      <a:alpha val="43137"/>
                    </a:srgbClr>
                  </a:outerShdw>
                </a:effectLst>
              </a:rPr>
              <a:t>штрафа </a:t>
            </a:r>
            <a:r>
              <a:rPr lang="ru-RU" sz="1800" dirty="0"/>
              <a:t>на </a:t>
            </a:r>
            <a:r>
              <a:rPr lang="ru-RU" sz="1800" dirty="0" smtClean="0"/>
              <a:t>граждан 30-40 </a:t>
            </a:r>
            <a:r>
              <a:rPr lang="ru-RU" sz="1800" dirty="0" err="1"/>
              <a:t>тыс.руб</a:t>
            </a:r>
            <a:r>
              <a:rPr lang="ru-RU" sz="1800" dirty="0"/>
              <a:t>., на должностных </a:t>
            </a:r>
            <a:r>
              <a:rPr lang="ru-RU" sz="1800" dirty="0" smtClean="0"/>
              <a:t>лиц-40-60 </a:t>
            </a:r>
            <a:r>
              <a:rPr lang="ru-RU" sz="1800" dirty="0" err="1"/>
              <a:t>тыс.руб</a:t>
            </a:r>
            <a:r>
              <a:rPr lang="ru-RU" sz="1800" dirty="0"/>
              <a:t>., на </a:t>
            </a:r>
            <a:r>
              <a:rPr lang="ru-RU" sz="1800" dirty="0" err="1"/>
              <a:t>юрлиц</a:t>
            </a:r>
            <a:r>
              <a:rPr lang="ru-RU" sz="1800" dirty="0"/>
              <a:t> </a:t>
            </a:r>
            <a:r>
              <a:rPr lang="ru-RU" sz="1800" dirty="0" smtClean="0"/>
              <a:t>-300-500 </a:t>
            </a:r>
            <a:r>
              <a:rPr lang="ru-RU" sz="1800" dirty="0" err="1"/>
              <a:t>тыс.руб</a:t>
            </a:r>
            <a:r>
              <a:rPr lang="ru-RU" sz="1800" dirty="0"/>
              <a:t>.</a:t>
            </a:r>
          </a:p>
          <a:p>
            <a:pPr marL="0" indent="0">
              <a:buNone/>
            </a:pPr>
            <a:r>
              <a:rPr lang="ru-RU" sz="1800" b="1" i="1" dirty="0" smtClean="0">
                <a:effectLst>
                  <a:outerShdw blurRad="38100" dist="38100" dir="2700000" algn="tl">
                    <a:srgbClr val="000000">
                      <a:alpha val="43137"/>
                    </a:srgbClr>
                  </a:outerShdw>
                </a:effectLst>
              </a:rPr>
              <a:t>за</a:t>
            </a:r>
            <a:r>
              <a:rPr lang="ru-RU" sz="1800" b="1" dirty="0" smtClean="0"/>
              <a:t> нарушение Правил пожарной безопасности, повлекшее возникновение лесного пожара,  без причинения тяжкого вреда здоровью человека, без признаков уголовно </a:t>
            </a:r>
            <a:r>
              <a:rPr lang="ru-RU" sz="1800" b="1" dirty="0"/>
              <a:t>наказуемого </a:t>
            </a:r>
            <a:r>
              <a:rPr lang="ru-RU" sz="1800" b="1" dirty="0" smtClean="0"/>
              <a:t>деяния   </a:t>
            </a:r>
            <a:r>
              <a:rPr lang="ru-RU" sz="1800" dirty="0" smtClean="0"/>
              <a:t>ч.4 </a:t>
            </a:r>
            <a:r>
              <a:rPr lang="ru-RU" sz="1800" dirty="0"/>
              <a:t>ст.8.32 – наложение </a:t>
            </a:r>
            <a:r>
              <a:rPr lang="ru-RU" sz="1800" dirty="0">
                <a:effectLst>
                  <a:outerShdw blurRad="38100" dist="38100" dir="2700000" algn="tl">
                    <a:srgbClr val="000000">
                      <a:alpha val="43137"/>
                    </a:srgbClr>
                  </a:outerShdw>
                </a:effectLst>
              </a:rPr>
              <a:t>административного штрафа </a:t>
            </a:r>
            <a:r>
              <a:rPr lang="ru-RU" sz="1800" dirty="0"/>
              <a:t>на граждан </a:t>
            </a:r>
            <a:r>
              <a:rPr lang="ru-RU" sz="1800" dirty="0" smtClean="0"/>
              <a:t>50-60 </a:t>
            </a:r>
            <a:r>
              <a:rPr lang="ru-RU" sz="1800" dirty="0" err="1"/>
              <a:t>тыс.руб</a:t>
            </a:r>
            <a:r>
              <a:rPr lang="ru-RU" sz="1800" dirty="0"/>
              <a:t>., на должностных </a:t>
            </a:r>
            <a:r>
              <a:rPr lang="ru-RU" sz="1800" dirty="0" smtClean="0"/>
              <a:t>лиц - 100-110 </a:t>
            </a:r>
            <a:r>
              <a:rPr lang="ru-RU" sz="1800" dirty="0" err="1" smtClean="0"/>
              <a:t>тыс.руб</a:t>
            </a:r>
            <a:r>
              <a:rPr lang="ru-RU" sz="1800" dirty="0"/>
              <a:t>., на </a:t>
            </a:r>
            <a:r>
              <a:rPr lang="ru-RU" sz="1800" dirty="0" err="1"/>
              <a:t>юрлиц</a:t>
            </a:r>
            <a:r>
              <a:rPr lang="ru-RU" sz="1800" dirty="0"/>
              <a:t> </a:t>
            </a:r>
            <a:r>
              <a:rPr lang="ru-RU" sz="1800" dirty="0" smtClean="0"/>
              <a:t>– один-два </a:t>
            </a:r>
            <a:r>
              <a:rPr lang="ru-RU" sz="1800" dirty="0"/>
              <a:t>миллиона  </a:t>
            </a:r>
            <a:r>
              <a:rPr lang="ru-RU" sz="1800" dirty="0" smtClean="0"/>
              <a:t>рублей</a:t>
            </a:r>
          </a:p>
          <a:p>
            <a:pPr marL="0" indent="0">
              <a:buNone/>
            </a:pPr>
            <a:r>
              <a:rPr lang="ru-RU" sz="2100" b="1" i="1" dirty="0" smtClean="0"/>
              <a:t>УК </a:t>
            </a:r>
            <a:r>
              <a:rPr lang="ru-RU" sz="2100" b="1" i="1" dirty="0"/>
              <a:t>РФ </a:t>
            </a:r>
            <a:r>
              <a:rPr lang="ru-RU" sz="2100" b="1" i="1" dirty="0" smtClean="0"/>
              <a:t>ч.1 ст.261  </a:t>
            </a:r>
            <a:r>
              <a:rPr lang="ru-RU" sz="1800" b="1" dirty="0"/>
              <a:t>Уничтожение или повреждение лесных насаждений и иных насаждений в результате неосторожного обращения с огнем или иными источниками повышенной опасности, если эти деяния причинили значительный ущерб</a:t>
            </a:r>
            <a:r>
              <a:rPr lang="ru-RU" sz="1800" dirty="0"/>
              <a:t>, -</a:t>
            </a:r>
          </a:p>
          <a:p>
            <a:pPr marL="0" indent="0">
              <a:buNone/>
            </a:pPr>
            <a:r>
              <a:rPr lang="ru-RU" sz="1800" dirty="0" smtClean="0"/>
              <a:t>наказывается </a:t>
            </a:r>
            <a:r>
              <a:rPr lang="ru-RU" sz="1800" dirty="0"/>
              <a:t>штрафом в размере от </a:t>
            </a:r>
            <a:r>
              <a:rPr lang="ru-RU" sz="1800" dirty="0" smtClean="0"/>
              <a:t>300-500 тыс. руб. , или </a:t>
            </a:r>
            <a:r>
              <a:rPr lang="ru-RU" sz="1800" dirty="0"/>
              <a:t>в размере заработной платы или иного дохода осужденного за период от двух до трех лет, либо обязательными работами на срок до четырехсот восьмидесяти часов, либо исправительными работами на срок до двух лет, либо принудительными работами на срок до четырех лет, либо лишением свободы на тот же </a:t>
            </a:r>
            <a:r>
              <a:rPr lang="ru-RU" sz="1800" dirty="0" smtClean="0"/>
              <a:t>срок</a:t>
            </a:r>
            <a:endParaRPr lang="ru-RU" sz="1800" dirty="0"/>
          </a:p>
          <a:p>
            <a:pPr marL="0" indent="0">
              <a:buNone/>
            </a:pPr>
            <a:endParaRPr lang="ru-RU" dirty="0"/>
          </a:p>
        </p:txBody>
      </p:sp>
      <p:pic>
        <p:nvPicPr>
          <p:cNvPr id="1026" name="Picture 2" descr="C:\Users\User\Desktop\1643234989_8-phonoteka-org-p-pozhar-v-lesu-fon-8.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536" y="4653137"/>
            <a:ext cx="3672408" cy="1872208"/>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User\Desktop\1648943379_46-vsegda-pomnim-com-p-krasivii-letnii-les-foto-52.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36288" y="116632"/>
            <a:ext cx="1920002" cy="1080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447517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TotalTime>
  <Words>245</Words>
  <Application>Microsoft Office PowerPoint</Application>
  <PresentationFormat>Экран (4:3)</PresentationFormat>
  <Paragraphs>14</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Защитим лес от пожаров</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1</cp:lastModifiedBy>
  <cp:revision>11</cp:revision>
  <dcterms:created xsi:type="dcterms:W3CDTF">2022-08-02T08:38:47Z</dcterms:created>
  <dcterms:modified xsi:type="dcterms:W3CDTF">2022-08-26T08:54:59Z</dcterms:modified>
</cp:coreProperties>
</file>